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ensei" charset="1" panose="00000500000000000000"/>
      <p:regular r:id="rId10"/>
    </p:embeddedFont>
    <p:embeddedFont>
      <p:font typeface="Gagalin" charset="1" panose="00000500000000000000"/>
      <p:regular r:id="rId11"/>
    </p:embeddedFont>
    <p:embeddedFont>
      <p:font typeface="Fira Sans Bold" charset="1" panose="020B0803050000020004"/>
      <p:regular r:id="rId12"/>
    </p:embeddedFont>
    <p:embeddedFont>
      <p:font typeface="Fira Sans Bold Bold" charset="1" panose="020B0903050000020004"/>
      <p:regular r:id="rId13"/>
    </p:embeddedFont>
    <p:embeddedFont>
      <p:font typeface="Fira Sans Bold Italics" charset="1" panose="020B0803050000020004"/>
      <p:regular r:id="rId14"/>
    </p:embeddedFont>
    <p:embeddedFont>
      <p:font typeface="Fira Sans Bold Bold Italics" charset="1" panose="020B0903050000020004"/>
      <p:regular r:id="rId15"/>
    </p:embeddedFont>
    <p:embeddedFont>
      <p:font typeface="Fira Sans Light" charset="1" panose="020B0403050000020004"/>
      <p:regular r:id="rId16"/>
    </p:embeddedFont>
    <p:embeddedFont>
      <p:font typeface="Fira Sans Light Bold" charset="1" panose="020B0503050000020004"/>
      <p:regular r:id="rId17"/>
    </p:embeddedFont>
    <p:embeddedFont>
      <p:font typeface="Fira Sans Light Italics" charset="1" panose="020B0403050000020004"/>
      <p:regular r:id="rId18"/>
    </p:embeddedFont>
    <p:embeddedFont>
      <p:font typeface="Fira Sans Light Bold Italics" charset="1" panose="020B05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Bold" charset="1" panose="020B0603050000020004"/>
      <p:regular r:id="rId21"/>
    </p:embeddedFont>
    <p:embeddedFont>
      <p:font typeface="Fira Sans Medium Italics" charset="1" panose="020B0603050000020004"/>
      <p:regular r:id="rId22"/>
    </p:embeddedFont>
    <p:embeddedFont>
      <p:font typeface="Fira Sans Medium Bold Italics" charset="1" panose="020B070305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47.png" Type="http://schemas.openxmlformats.org/officeDocument/2006/relationships/image"/><Relationship Id="rId4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58.pn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Relationship Id="rId3" Target="../media/VAFTEoUV2rA.mp4" Type="http://schemas.openxmlformats.org/officeDocument/2006/relationships/video"/><Relationship Id="rId4" Target="../media/VAFTEoUV2rA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Relationship Id="rId3" Target="../media/VAFTErBeleA.mp4" Type="http://schemas.openxmlformats.org/officeDocument/2006/relationships/video"/><Relationship Id="rId4" Target="../media/VAFTErBeleA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Relationship Id="rId3" Target="../media/VAFTIZI6CGw.mp4" Type="http://schemas.openxmlformats.org/officeDocument/2006/relationships/video"/><Relationship Id="rId4" Target="../media/VAFTIZI6CGw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svg" Type="http://schemas.openxmlformats.org/officeDocument/2006/relationships/image"/><Relationship Id="rId17" Target="../media/image42.png" Type="http://schemas.openxmlformats.org/officeDocument/2006/relationships/image"/><Relationship Id="rId18" Target="../media/image43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56" r="7370" b="2178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3080052" y="-7723902"/>
            <a:ext cx="11032926" cy="9544289"/>
            <a:chOff x="0" y="0"/>
            <a:chExt cx="6209994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209994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9994">
                  <a:moveTo>
                    <a:pt x="465932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9325" y="5372100"/>
                  </a:lnTo>
                  <a:lnTo>
                    <a:pt x="6209994" y="2686050"/>
                  </a:lnTo>
                  <a:lnTo>
                    <a:pt x="4659324" y="0"/>
                  </a:lnTo>
                  <a:close/>
                </a:path>
              </a:pathLst>
            </a:custGeom>
            <a:solidFill>
              <a:srgbClr val="35292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4741512" y="3708247"/>
            <a:ext cx="17580182" cy="13157506"/>
            <a:chOff x="0" y="0"/>
            <a:chExt cx="7177842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177842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77842">
                  <a:moveTo>
                    <a:pt x="562717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627172" y="5372100"/>
                  </a:lnTo>
                  <a:lnTo>
                    <a:pt x="7177842" y="2686050"/>
                  </a:lnTo>
                  <a:lnTo>
                    <a:pt x="5627172" y="0"/>
                  </a:lnTo>
                  <a:close/>
                </a:path>
              </a:pathLst>
            </a:custGeom>
            <a:solidFill>
              <a:srgbClr val="9D6AC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952874" y="4741891"/>
            <a:ext cx="9876713" cy="4516409"/>
            <a:chOff x="0" y="0"/>
            <a:chExt cx="13168950" cy="602187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3168950" cy="4038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1999"/>
                </a:lnSpc>
              </a:pPr>
              <a:r>
                <a:rPr lang="en-US" sz="9999" spc="299">
                  <a:solidFill>
                    <a:srgbClr val="FFFFFF"/>
                  </a:solidFill>
                  <a:latin typeface="Fira Sans Bold Bold"/>
                </a:rPr>
                <a:t>CONTROL DOOR WITH ESP32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13212"/>
              <a:ext cx="13168950" cy="1608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900"/>
                </a:lnSpc>
              </a:pPr>
              <a:r>
                <a:rPr lang="en-US" sz="3500" spc="17">
                  <a:solidFill>
                    <a:srgbClr val="FFFFFF"/>
                  </a:solidFill>
                  <a:latin typeface="Fira Sans Light Bold"/>
                </a:rPr>
                <a:t>Nguyễn Đình Thanh Ngân - 20521646</a:t>
              </a:r>
            </a:p>
            <a:p>
              <a:pPr algn="r">
                <a:lnSpc>
                  <a:spcPts val="4900"/>
                </a:lnSpc>
              </a:pPr>
              <a:r>
                <a:rPr lang="en-US" sz="3500" spc="17">
                  <a:solidFill>
                    <a:srgbClr val="FFFFFF"/>
                  </a:solidFill>
                  <a:latin typeface="Fira Sans Light Bold"/>
                </a:rPr>
                <a:t>Phạm Anh Tú - 20522100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27719" y="512839"/>
            <a:ext cx="4627048" cy="744626"/>
            <a:chOff x="0" y="0"/>
            <a:chExt cx="6169398" cy="99283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2258479" y="40849"/>
              <a:ext cx="3910918" cy="826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289"/>
                </a:lnSpc>
                <a:spcBef>
                  <a:spcPct val="0"/>
                </a:spcBef>
              </a:pPr>
              <a:r>
                <a:rPr lang="en-US" sz="3778" spc="113">
                  <a:solidFill>
                    <a:srgbClr val="FFFFFF"/>
                  </a:solidFill>
                  <a:latin typeface="Fira Sans Light Bold"/>
                </a:rPr>
                <a:t>Group 04</a:t>
              </a:r>
            </a:p>
          </p:txBody>
        </p:sp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34026" r="0" b="0"/>
            <a:stretch>
              <a:fillRect/>
            </a:stretch>
          </p:blipFill>
          <p:spPr>
            <a:xfrm flipH="false" flipV="false" rot="0">
              <a:off x="0" y="0"/>
              <a:ext cx="1738864" cy="9928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893474">
            <a:off x="6319096" y="2282883"/>
            <a:ext cx="9180138" cy="661715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5" id="5"/>
          <p:cNvGrpSpPr/>
          <p:nvPr/>
        </p:nvGrpSpPr>
        <p:grpSpPr>
          <a:xfrm rot="-2333392">
            <a:off x="699657" y="2590093"/>
            <a:ext cx="6378961" cy="1927966"/>
            <a:chOff x="0" y="0"/>
            <a:chExt cx="8505282" cy="257062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33350"/>
              <a:ext cx="8505282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1836B2"/>
                  </a:solidFill>
                  <a:latin typeface="Fira Sans Medium"/>
                </a:rPr>
                <a:t>Get Data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94347"/>
              <a:ext cx="8505282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 Request data and send it to slave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276083" y="1028700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3659" y="-631398"/>
            <a:ext cx="10357693" cy="10918398"/>
            <a:chOff x="0" y="0"/>
            <a:chExt cx="851536" cy="89763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51536" cy="897633"/>
            </a:xfrm>
            <a:custGeom>
              <a:avLst/>
              <a:gdLst/>
              <a:ahLst/>
              <a:cxnLst/>
              <a:rect r="r" b="b" t="t" l="l"/>
              <a:pathLst>
                <a:path h="897633" w="851536">
                  <a:moveTo>
                    <a:pt x="851536" y="448817"/>
                  </a:moveTo>
                  <a:lnTo>
                    <a:pt x="648336" y="897633"/>
                  </a:lnTo>
                  <a:lnTo>
                    <a:pt x="203200" y="897633"/>
                  </a:lnTo>
                  <a:lnTo>
                    <a:pt x="0" y="448817"/>
                  </a:lnTo>
                  <a:lnTo>
                    <a:pt x="203200" y="0"/>
                  </a:lnTo>
                  <a:lnTo>
                    <a:pt x="648336" y="0"/>
                  </a:lnTo>
                  <a:lnTo>
                    <a:pt x="851536" y="4488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199" b="0"/>
          <a:stretch>
            <a:fillRect/>
          </a:stretch>
        </p:blipFill>
        <p:spPr>
          <a:xfrm flipH="false" flipV="false" rot="0">
            <a:off x="1028700" y="0"/>
            <a:ext cx="10978953" cy="1028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131726" y="1605507"/>
            <a:ext cx="776629" cy="7209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2"/>
              </a:lnSpc>
            </a:pPr>
            <a:r>
              <a:rPr lang="en-US" sz="7082" spc="212">
                <a:solidFill>
                  <a:srgbClr val="352921"/>
                </a:solidFill>
                <a:latin typeface="Fira Sans Bold Bold"/>
              </a:rPr>
              <a:t>WORKFLOW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1576390" cy="482024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947876" y="3196286"/>
            <a:ext cx="10392248" cy="367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0"/>
              </a:lnSpc>
            </a:pPr>
            <a:r>
              <a:rPr lang="en-US" sz="10550" spc="316">
                <a:solidFill>
                  <a:srgbClr val="352921"/>
                </a:solidFill>
                <a:latin typeface="Fira Sans Bold Bold"/>
              </a:rPr>
              <a:t>HOW ABOUT THE BACKEND?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770226" y="6914977"/>
            <a:ext cx="11517774" cy="33720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60447" y="2143121"/>
            <a:ext cx="4154310" cy="479557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611947" y="1975240"/>
            <a:ext cx="6070477" cy="5138869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7264931" y="5143500"/>
            <a:ext cx="2403113" cy="0"/>
          </a:xfrm>
          <a:prstGeom prst="line">
            <a:avLst/>
          </a:prstGeom>
          <a:ln cap="flat" w="57150">
            <a:solidFill>
              <a:srgbClr val="1936B1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1717" t="0" r="0" b="0"/>
          <a:stretch>
            <a:fillRect/>
          </a:stretch>
        </p:blipFill>
        <p:spPr>
          <a:xfrm flipH="false" flipV="false" rot="0">
            <a:off x="1460447" y="6938700"/>
            <a:ext cx="5804484" cy="231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60447" y="1078716"/>
            <a:ext cx="415431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352921"/>
                </a:solidFill>
                <a:latin typeface="Fira Sans Light Bold"/>
              </a:rPr>
              <a:t>/login.php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70030" y="1078716"/>
            <a:ext cx="415431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352921"/>
                </a:solidFill>
                <a:latin typeface="Fira Sans Light Bold"/>
              </a:rPr>
              <a:t>/home.php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668044" y="6942464"/>
            <a:ext cx="7014380" cy="24950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50952" y="435733"/>
            <a:ext cx="6271496" cy="538378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60918" y="6591090"/>
            <a:ext cx="7498382" cy="266721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8721287" y="705041"/>
            <a:ext cx="8006612" cy="3542537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-9141310">
            <a:off x="7411012" y="6649264"/>
            <a:ext cx="2142100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6" id="6"/>
          <p:cNvSpPr/>
          <p:nvPr/>
        </p:nvSpPr>
        <p:spPr>
          <a:xfrm rot="-5291649">
            <a:off x="10632563" y="5453608"/>
            <a:ext cx="1769145" cy="0"/>
          </a:xfrm>
          <a:prstGeom prst="line">
            <a:avLst/>
          </a:prstGeom>
          <a:ln cap="flat" w="571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2010641" y="2010641"/>
            <a:ext cx="10287000" cy="62657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18885" y="4253850"/>
            <a:ext cx="12369115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0"/>
              </a:lnSpc>
            </a:pPr>
            <a:r>
              <a:rPr lang="en-US" sz="9000" spc="270">
                <a:solidFill>
                  <a:srgbClr val="FFFFFF"/>
                </a:solidFill>
                <a:latin typeface="Fira Sans Bold Bold"/>
              </a:rPr>
              <a:t>DEMONSTRATION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4104432" y="9374299"/>
            <a:ext cx="13641680" cy="0"/>
          </a:xfrm>
          <a:prstGeom prst="line">
            <a:avLst/>
          </a:prstGeom>
          <a:ln cap="flat" w="95250">
            <a:solidFill>
              <a:srgbClr val="35292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4308237" y="-1247092"/>
            <a:ext cx="5465343" cy="249418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57080" y="425858"/>
            <a:ext cx="16773839" cy="9435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86" r="905" b="3786"/>
          <a:stretch>
            <a:fillRect/>
          </a:stretch>
        </p:blipFill>
        <p:spPr>
          <a:xfrm flipH="false" flipV="false" rot="0">
            <a:off x="2690016" y="0"/>
            <a:ext cx="12907969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0943" y="450530"/>
            <a:ext cx="16686114" cy="9385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3743" y="1471192"/>
            <a:ext cx="16840514" cy="73446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3950" y="1832029"/>
            <a:ext cx="7706695" cy="6622941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37928" y="2387829"/>
            <a:ext cx="6534491" cy="5511342"/>
            <a:chOff x="0" y="0"/>
            <a:chExt cx="1721018" cy="145154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21018" cy="1451547"/>
            </a:xfrm>
            <a:custGeom>
              <a:avLst/>
              <a:gdLst/>
              <a:ahLst/>
              <a:cxnLst/>
              <a:rect r="r" b="b" t="t" l="l"/>
              <a:pathLst>
                <a:path h="1451547" w="1721018">
                  <a:moveTo>
                    <a:pt x="0" y="0"/>
                  </a:moveTo>
                  <a:lnTo>
                    <a:pt x="1721018" y="0"/>
                  </a:lnTo>
                  <a:lnTo>
                    <a:pt x="1721018" y="1451547"/>
                  </a:lnTo>
                  <a:lnTo>
                    <a:pt x="0" y="145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038153" y="0"/>
            <a:ext cx="4393457" cy="839228"/>
            <a:chOff x="0" y="0"/>
            <a:chExt cx="1157124" cy="221031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727014" y="9447772"/>
            <a:ext cx="4393457" cy="839228"/>
            <a:chOff x="0" y="0"/>
            <a:chExt cx="1157124" cy="221031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57125" cy="221031"/>
            </a:xfrm>
            <a:custGeom>
              <a:avLst/>
              <a:gdLst/>
              <a:ahLst/>
              <a:cxnLst/>
              <a:rect r="r" b="b" t="t" l="l"/>
              <a:pathLst>
                <a:path h="221031" w="1157125">
                  <a:moveTo>
                    <a:pt x="203200" y="0"/>
                  </a:moveTo>
                  <a:lnTo>
                    <a:pt x="1157125" y="0"/>
                  </a:lnTo>
                  <a:lnTo>
                    <a:pt x="953925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79025" y="-189472"/>
            <a:ext cx="2664422" cy="1218172"/>
            <a:chOff x="0" y="0"/>
            <a:chExt cx="483446" cy="221031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5292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244191" y="9258300"/>
            <a:ext cx="2664422" cy="1218172"/>
            <a:chOff x="0" y="0"/>
            <a:chExt cx="483446" cy="221031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5292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089434" y="-189472"/>
            <a:ext cx="2664422" cy="1218172"/>
            <a:chOff x="0" y="0"/>
            <a:chExt cx="483446" cy="221031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854601" y="9258300"/>
            <a:ext cx="2664422" cy="1218172"/>
            <a:chOff x="0" y="0"/>
            <a:chExt cx="483446" cy="221031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483446" cy="221031"/>
            </a:xfrm>
            <a:custGeom>
              <a:avLst/>
              <a:gdLst/>
              <a:ahLst/>
              <a:cxnLst/>
              <a:rect r="r" b="b" t="t" l="l"/>
              <a:pathLst>
                <a:path h="221031" w="483446">
                  <a:moveTo>
                    <a:pt x="203200" y="0"/>
                  </a:moveTo>
                  <a:lnTo>
                    <a:pt x="483446" y="0"/>
                  </a:lnTo>
                  <a:lnTo>
                    <a:pt x="280246" y="221031"/>
                  </a:lnTo>
                  <a:lnTo>
                    <a:pt x="0" y="2210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22671" y="2220949"/>
            <a:ext cx="6709253" cy="5845101"/>
            <a:chOff x="0" y="0"/>
            <a:chExt cx="6350000" cy="553212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9D6ACD"/>
            </a:solidFill>
          </p:spPr>
        </p:sp>
      </p:grpSp>
      <p:sp>
        <p:nvSpPr>
          <p:cNvPr name="AutoShape 28" id="28"/>
          <p:cNvSpPr/>
          <p:nvPr/>
        </p:nvSpPr>
        <p:spPr>
          <a:xfrm rot="-7193308">
            <a:off x="-497852" y="6516002"/>
            <a:ext cx="3317663" cy="0"/>
          </a:xfrm>
          <a:prstGeom prst="line">
            <a:avLst/>
          </a:prstGeom>
          <a:ln cap="flat" w="85725">
            <a:solidFill>
              <a:srgbClr val="9D6AC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-3598859">
            <a:off x="-501078" y="3680979"/>
            <a:ext cx="3317663" cy="0"/>
          </a:xfrm>
          <a:prstGeom prst="line">
            <a:avLst/>
          </a:prstGeom>
          <a:ln cap="flat" w="85725">
            <a:solidFill>
              <a:srgbClr val="9D6ACD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3320657"/>
            <a:ext cx="496086" cy="50564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4416009"/>
            <a:ext cx="496086" cy="50564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5514515"/>
            <a:ext cx="496086" cy="50564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144000" y="6613020"/>
            <a:ext cx="496086" cy="50564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903015" y="4213225"/>
            <a:ext cx="6148566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240">
                <a:solidFill>
                  <a:srgbClr val="352921"/>
                </a:solidFill>
                <a:latin typeface="Fira Sans Bold Bold"/>
              </a:rPr>
              <a:t>TABLE OF CONTENT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760271" y="3277859"/>
            <a:ext cx="3780610" cy="55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4"/>
              </a:lnSpc>
            </a:pPr>
            <a:r>
              <a:rPr lang="en-US" sz="3246" spc="16">
                <a:solidFill>
                  <a:srgbClr val="FFFFFF"/>
                </a:solidFill>
                <a:latin typeface="Fira Sans Light Bold"/>
              </a:rPr>
              <a:t>The problem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60271" y="4373211"/>
            <a:ext cx="3794126" cy="55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257" spc="16">
                <a:solidFill>
                  <a:srgbClr val="FFFFFF"/>
                </a:solidFill>
                <a:latin typeface="Fira Sans Light Bold"/>
              </a:rPr>
              <a:t>Solution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760271" y="5471716"/>
            <a:ext cx="3794126" cy="55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257" spc="16">
                <a:solidFill>
                  <a:srgbClr val="FFFFFF"/>
                </a:solidFill>
                <a:latin typeface="Fira Sans Light Bold"/>
              </a:rPr>
              <a:t>Circuit D</a:t>
            </a:r>
            <a:r>
              <a:rPr lang="en-US" sz="3257" spc="16">
                <a:solidFill>
                  <a:srgbClr val="FFFFFF"/>
                </a:solidFill>
                <a:latin typeface="Fira Sans Light Bold"/>
              </a:rPr>
              <a:t>iagram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760271" y="6570222"/>
            <a:ext cx="3794126" cy="55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257" spc="16">
                <a:solidFill>
                  <a:srgbClr val="FFFFFF"/>
                </a:solidFill>
                <a:latin typeface="Fira Sans Light Bold"/>
              </a:rPr>
              <a:t>Actual Diagram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54397" y="4411492"/>
            <a:ext cx="496086" cy="50564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54397" y="5506843"/>
            <a:ext cx="496086" cy="50564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54397" y="6605349"/>
            <a:ext cx="496086" cy="50564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4170668" y="4344817"/>
            <a:ext cx="3780610" cy="55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4"/>
              </a:lnSpc>
            </a:pPr>
            <a:r>
              <a:rPr lang="en-US" sz="3246" spc="16">
                <a:solidFill>
                  <a:srgbClr val="FFFFFF"/>
                </a:solidFill>
                <a:latin typeface="Fira Sans Light Bold"/>
              </a:rPr>
              <a:t>Workflow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170668" y="5464045"/>
            <a:ext cx="3794126" cy="55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257" spc="16">
                <a:solidFill>
                  <a:srgbClr val="FFFFFF"/>
                </a:solidFill>
                <a:latin typeface="Fira Sans Light Bold"/>
              </a:rPr>
              <a:t>Backend server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170668" y="6562550"/>
            <a:ext cx="3794126" cy="556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257" spc="16">
                <a:solidFill>
                  <a:srgbClr val="FFFFFF"/>
                </a:solidFill>
                <a:latin typeface="Fira Sans Light Bold"/>
              </a:rPr>
              <a:t>Demonstration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11733" y="3344534"/>
            <a:ext cx="496086" cy="50564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14184184" y="3293788"/>
            <a:ext cx="3780610" cy="55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44"/>
              </a:lnSpc>
            </a:pPr>
            <a:r>
              <a:rPr lang="en-US" sz="3246" spc="16">
                <a:solidFill>
                  <a:srgbClr val="FFFFFF"/>
                </a:solidFill>
                <a:latin typeface="Fira Sans Light Bold"/>
              </a:rPr>
              <a:t>Function 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-2010641" y="2010641"/>
            <a:ext cx="10287000" cy="62657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18885" y="4253850"/>
            <a:ext cx="12369115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0"/>
              </a:lnSpc>
            </a:pPr>
            <a:r>
              <a:rPr lang="en-US" sz="9000" spc="270">
                <a:solidFill>
                  <a:srgbClr val="FFFFFF"/>
                </a:solidFill>
                <a:latin typeface="Fira Sans Bold Bold"/>
              </a:rPr>
              <a:t>ADD NEW DOOR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4104432" y="9374299"/>
            <a:ext cx="13641680" cy="0"/>
          </a:xfrm>
          <a:prstGeom prst="line">
            <a:avLst/>
          </a:prstGeom>
          <a:ln cap="flat" w="95250">
            <a:solidFill>
              <a:srgbClr val="35292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4308237" y="-1247092"/>
            <a:ext cx="5465343" cy="24941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71270" y="321339"/>
            <a:ext cx="17145460" cy="9644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7605246">
            <a:off x="-5805357" y="-7036586"/>
            <a:ext cx="15715688" cy="184692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25374" y="5410200"/>
            <a:ext cx="8615711" cy="829548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370513" y="4373670"/>
            <a:ext cx="14305096" cy="2055725"/>
            <a:chOff x="0" y="0"/>
            <a:chExt cx="19073461" cy="274096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52400"/>
              <a:ext cx="19073461" cy="1570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06"/>
                </a:lnSpc>
                <a:spcBef>
                  <a:spcPct val="0"/>
                </a:spcBef>
              </a:pPr>
              <a:r>
                <a:rPr lang="en-US" sz="8506" spc="255">
                  <a:solidFill>
                    <a:srgbClr val="FFFFFF"/>
                  </a:solidFill>
                  <a:latin typeface="Fira Sans Bold Bold"/>
                </a:rPr>
                <a:t>THANK YOU FOR LISTENING!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68426"/>
              <a:ext cx="19073461" cy="772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4945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044036" y="-2228959"/>
            <a:ext cx="4431665" cy="478863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16453" y="7500540"/>
            <a:ext cx="581784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10788674" y="-2535890"/>
            <a:ext cx="8901106" cy="50822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5300" y="3888490"/>
            <a:ext cx="2811922" cy="368227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610564">
            <a:off x="5108802" y="4884952"/>
            <a:ext cx="2106905" cy="168935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24246" y="5470184"/>
            <a:ext cx="2216014" cy="172849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81990" y="3970235"/>
            <a:ext cx="7792851" cy="474528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123950"/>
            <a:ext cx="8782105" cy="14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9"/>
              </a:lnSpc>
            </a:pPr>
            <a:r>
              <a:rPr lang="en-US" sz="9999" spc="299">
                <a:solidFill>
                  <a:srgbClr val="20150A"/>
                </a:solidFill>
                <a:latin typeface="Fira Sans Bold Bold"/>
              </a:rPr>
              <a:t>THE 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5059" y="8148541"/>
            <a:ext cx="4657130" cy="738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3"/>
              </a:lnSpc>
              <a:spcBef>
                <a:spcPct val="0"/>
              </a:spcBef>
            </a:pPr>
            <a:r>
              <a:rPr lang="en-US" sz="4302" spc="21">
                <a:solidFill>
                  <a:srgbClr val="424DCD"/>
                </a:solidFill>
                <a:latin typeface="Fira Sans Light Bold"/>
              </a:rPr>
              <a:t>One key for a door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41374" y="8801249"/>
            <a:ext cx="4046835" cy="738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3"/>
              </a:lnSpc>
              <a:spcBef>
                <a:spcPct val="0"/>
              </a:spcBef>
            </a:pPr>
            <a:r>
              <a:rPr lang="en-US" sz="4302" spc="21">
                <a:solidFill>
                  <a:srgbClr val="424DCD"/>
                </a:solidFill>
                <a:latin typeface="Fira Sans Light Bold"/>
              </a:rPr>
              <a:t>How about this?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2790" y="3356984"/>
            <a:ext cx="7792851" cy="474528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88674" y="4657263"/>
            <a:ext cx="742616" cy="97247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84385" y="4623462"/>
            <a:ext cx="768428" cy="1006274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09988" y="4640363"/>
            <a:ext cx="768428" cy="100627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88674" y="5856643"/>
            <a:ext cx="742616" cy="97247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84385" y="5822842"/>
            <a:ext cx="768428" cy="100627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09988" y="5839742"/>
            <a:ext cx="768428" cy="100627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88674" y="7070318"/>
            <a:ext cx="742616" cy="972474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84385" y="7036517"/>
            <a:ext cx="768428" cy="1006274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09988" y="7053417"/>
            <a:ext cx="768428" cy="10062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true" flipV="false" rot="0">
            <a:off x="-1979938" y="7033509"/>
            <a:ext cx="7793063" cy="444958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966928" y="485494"/>
            <a:ext cx="6561483" cy="538007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02283" y="7778832"/>
            <a:ext cx="685960" cy="46473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56549" y="7778832"/>
            <a:ext cx="396134" cy="52754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42612" y="8689624"/>
            <a:ext cx="516633" cy="55606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202198" y="5865570"/>
            <a:ext cx="9057102" cy="3380117"/>
            <a:chOff x="0" y="0"/>
            <a:chExt cx="12076136" cy="450682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72140"/>
              <a:ext cx="12076136" cy="3334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21512" indent="-310756" lvl="1">
                <a:lnSpc>
                  <a:spcPts val="4030"/>
                </a:lnSpc>
                <a:buFont typeface="Arial"/>
                <a:buChar char="•"/>
              </a:pPr>
              <a:r>
                <a:rPr lang="en-US" sz="2878" spc="14">
                  <a:solidFill>
                    <a:srgbClr val="000000"/>
                  </a:solidFill>
                  <a:latin typeface="Fira Sans Light Bold"/>
                </a:rPr>
                <a:t>Is a successor to the </a:t>
              </a:r>
              <a:r>
                <a:rPr lang="en-US" sz="2878" spc="14">
                  <a:solidFill>
                    <a:srgbClr val="000000"/>
                  </a:solidFill>
                  <a:latin typeface="Fira Sans Light Bold"/>
                </a:rPr>
                <a:t>ESP8266</a:t>
              </a:r>
              <a:r>
                <a:rPr lang="en-US" sz="2878" spc="14">
                  <a:solidFill>
                    <a:srgbClr val="000000"/>
                  </a:solidFill>
                  <a:latin typeface="Fira Sans Light Bold"/>
                </a:rPr>
                <a:t> microcontroller.</a:t>
              </a:r>
            </a:p>
            <a:p>
              <a:pPr marL="621512" indent="-310756" lvl="1">
                <a:lnSpc>
                  <a:spcPts val="4030"/>
                </a:lnSpc>
                <a:buFont typeface="Arial"/>
                <a:buChar char="•"/>
              </a:pPr>
              <a:r>
                <a:rPr lang="en-US" sz="2878" spc="14">
                  <a:solidFill>
                    <a:srgbClr val="000000"/>
                  </a:solidFill>
                  <a:latin typeface="Fira Sans Light Bold"/>
                </a:rPr>
                <a:t>Support 2 kinds of wireless communication: Wifi and bluetooth.</a:t>
              </a:r>
            </a:p>
            <a:p>
              <a:pPr marL="621512" indent="-310756" lvl="1">
                <a:lnSpc>
                  <a:spcPts val="4030"/>
                </a:lnSpc>
                <a:buFont typeface="Arial"/>
                <a:buChar char="•"/>
              </a:pPr>
              <a:r>
                <a:rPr lang="en-US" sz="2878" spc="14">
                  <a:solidFill>
                    <a:srgbClr val="000000"/>
                  </a:solidFill>
                  <a:latin typeface="Fira Sans Light Bold"/>
                </a:rPr>
                <a:t>Low-cost but high performance.</a:t>
              </a:r>
            </a:p>
            <a:p>
              <a:pPr algn="l" marL="621512" indent="-310756" lvl="1">
                <a:lnSpc>
                  <a:spcPts val="403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878" spc="14">
                  <a:solidFill>
                    <a:srgbClr val="000000"/>
                  </a:solidFill>
                  <a:latin typeface="Fira Sans Light Bold"/>
                </a:rPr>
                <a:t>Ultra-Low power consumption.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2076136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775"/>
                </a:lnSpc>
                <a:spcBef>
                  <a:spcPct val="0"/>
                </a:spcBef>
              </a:pPr>
              <a:r>
                <a:rPr lang="en-US" sz="3979" spc="119">
                  <a:solidFill>
                    <a:srgbClr val="424DCD"/>
                  </a:solidFill>
                  <a:latin typeface="Fira Sans Medium Bold"/>
                </a:rPr>
                <a:t>ESP32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1114425"/>
            <a:ext cx="6023746" cy="2762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25"/>
              </a:lnSpc>
            </a:pPr>
            <a:r>
              <a:rPr lang="en-US" sz="9750" spc="292">
                <a:solidFill>
                  <a:srgbClr val="1936B1"/>
                </a:solidFill>
                <a:latin typeface="Fira Sans Bold Bold"/>
              </a:rPr>
              <a:t>OUR SOLUTION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3001" y="-1128319"/>
            <a:ext cx="5770168" cy="5770168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D6AC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769955" y="564843"/>
            <a:ext cx="2396931" cy="9154697"/>
            <a:chOff x="0" y="0"/>
            <a:chExt cx="874407" cy="333965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r="r" b="b" t="t" l="l"/>
              <a:pathLst>
                <a:path h="3339659" w="874407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9D6AC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9D6ACD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9D6ACD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867" t="157" r="0" b="157"/>
          <a:stretch>
            <a:fillRect/>
          </a:stretch>
        </p:blipFill>
        <p:spPr>
          <a:xfrm flipH="false" flipV="false" rot="0">
            <a:off x="6459575" y="1028700"/>
            <a:ext cx="11106802" cy="8229600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0">
            <a:off x="6459575" y="1028700"/>
            <a:ext cx="11106802" cy="0"/>
          </a:xfrm>
          <a:prstGeom prst="line">
            <a:avLst/>
          </a:prstGeom>
          <a:ln cap="flat" w="38100">
            <a:solidFill>
              <a:srgbClr val="1936B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5400000">
            <a:off x="2325725" y="5124450"/>
            <a:ext cx="8229600" cy="0"/>
          </a:xfrm>
          <a:prstGeom prst="line">
            <a:avLst/>
          </a:prstGeom>
          <a:ln cap="flat" w="38100">
            <a:solidFill>
              <a:srgbClr val="1936B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6421475" y="9239250"/>
            <a:ext cx="11144902" cy="0"/>
          </a:xfrm>
          <a:prstGeom prst="line">
            <a:avLst/>
          </a:prstGeom>
          <a:ln cap="flat" w="38100">
            <a:solidFill>
              <a:srgbClr val="1936B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5400000">
            <a:off x="13461102" y="5133975"/>
            <a:ext cx="8248650" cy="0"/>
          </a:xfrm>
          <a:prstGeom prst="line">
            <a:avLst/>
          </a:prstGeom>
          <a:ln cap="flat" w="38100">
            <a:solidFill>
              <a:srgbClr val="1936B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166886" y="5838970"/>
            <a:ext cx="1301743" cy="123155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19537" y="4045898"/>
            <a:ext cx="4761559" cy="1638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180">
                <a:solidFill>
                  <a:srgbClr val="1936B1"/>
                </a:solidFill>
                <a:latin typeface="Fira Sans Bold Bold"/>
              </a:rPr>
              <a:t>CIRCUIT </a:t>
            </a:r>
          </a:p>
          <a:p>
            <a:pPr algn="ctr">
              <a:lnSpc>
                <a:spcPts val="6300"/>
              </a:lnSpc>
            </a:pPr>
            <a:r>
              <a:rPr lang="en-US" sz="6000" spc="180">
                <a:solidFill>
                  <a:srgbClr val="1936B1"/>
                </a:solidFill>
                <a:latin typeface="Fira Sans Bold Bold"/>
              </a:rPr>
              <a:t>DIAGRAM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09341" y="8035253"/>
            <a:ext cx="1847327" cy="26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5"/>
              </a:lnSpc>
            </a:pPr>
            <a:r>
              <a:rPr lang="en-US" sz="1692" spc="169">
                <a:solidFill>
                  <a:srgbClr val="1936B1"/>
                </a:solidFill>
                <a:latin typeface="Gagalin Bold"/>
              </a:rPr>
              <a:t>RFID RECEIVE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277830" y="6933019"/>
            <a:ext cx="1847327" cy="26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5"/>
              </a:lnSpc>
            </a:pPr>
            <a:r>
              <a:rPr lang="en-US" sz="1692" spc="169">
                <a:solidFill>
                  <a:srgbClr val="1936B1"/>
                </a:solidFill>
                <a:latin typeface="Gagalin"/>
              </a:rPr>
              <a:t>DOOR LOCK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42763" y="5143500"/>
            <a:ext cx="923663" cy="26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5"/>
              </a:lnSpc>
            </a:pPr>
            <a:r>
              <a:rPr lang="en-US" sz="1692" spc="169">
                <a:solidFill>
                  <a:srgbClr val="1936B1"/>
                </a:solidFill>
                <a:latin typeface="Gagalin Bold"/>
              </a:rPr>
              <a:t>RELAY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66886" y="5546700"/>
            <a:ext cx="1067501" cy="265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5"/>
              </a:lnSpc>
            </a:pPr>
            <a:r>
              <a:rPr lang="en-US" sz="1692" spc="169">
                <a:solidFill>
                  <a:srgbClr val="1936B1"/>
                </a:solidFill>
                <a:latin typeface="Gagalin Bold"/>
              </a:rPr>
              <a:t>RFID TAG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1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5265">
            <a:off x="1872913" y="2592399"/>
            <a:ext cx="298028" cy="2839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5265">
            <a:off x="1690118" y="2948407"/>
            <a:ext cx="298028" cy="28393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48975" y="1051823"/>
            <a:ext cx="4383276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5265">
            <a:off x="2055709" y="2233255"/>
            <a:ext cx="298028" cy="28393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783215" y="8747362"/>
            <a:ext cx="1974627" cy="196744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6937916" y="-24078"/>
            <a:ext cx="1974627" cy="196744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97531">
            <a:off x="2037010" y="5720991"/>
            <a:ext cx="2871544" cy="33674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0" t="0" r="2842" b="0"/>
          <a:stretch>
            <a:fillRect/>
          </a:stretch>
        </p:blipFill>
        <p:spPr>
          <a:xfrm flipH="false" flipV="false" rot="0">
            <a:off x="3686184" y="2711696"/>
            <a:ext cx="11247379" cy="524900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00377" y="640932"/>
            <a:ext cx="2320676" cy="192405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5737245" y="-951249"/>
            <a:ext cx="7145256" cy="1265326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187717">
            <a:off x="-399913" y="57774"/>
            <a:ext cx="2792221" cy="213731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3948" y="7404732"/>
            <a:ext cx="4553602" cy="4114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375576" y="732917"/>
            <a:ext cx="5868594" cy="136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5"/>
              </a:lnSpc>
              <a:spcBef>
                <a:spcPct val="0"/>
              </a:spcBef>
            </a:pPr>
            <a:r>
              <a:rPr lang="en-US" sz="6761">
                <a:solidFill>
                  <a:srgbClr val="BFA2DB"/>
                </a:solidFill>
                <a:latin typeface="Sensei"/>
              </a:rPr>
              <a:t>Actual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6A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-49446"/>
            <a:ext cx="13789141" cy="879208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8321135" y="-9496611"/>
            <a:ext cx="14068702" cy="11669552"/>
            <a:chOff x="0" y="0"/>
            <a:chExt cx="6476553" cy="53721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476553" cy="5372100"/>
            </a:xfrm>
            <a:custGeom>
              <a:avLst/>
              <a:gdLst/>
              <a:ahLst/>
              <a:cxnLst/>
              <a:rect r="r" b="b" t="t" l="l"/>
              <a:pathLst>
                <a:path h="5372100" w="6476553">
                  <a:moveTo>
                    <a:pt x="492588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925883" y="5372100"/>
                  </a:lnTo>
                  <a:lnTo>
                    <a:pt x="6476553" y="2686050"/>
                  </a:lnTo>
                  <a:lnTo>
                    <a:pt x="4925883" y="0"/>
                  </a:lnTo>
                  <a:close/>
                </a:path>
              </a:pathLst>
            </a:custGeom>
            <a:solidFill>
              <a:srgbClr val="9D6ACD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7730682" y="2054785"/>
            <a:ext cx="15443715" cy="13375700"/>
            <a:chOff x="0" y="0"/>
            <a:chExt cx="6202680" cy="53721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547770" y="4243902"/>
            <a:ext cx="7711530" cy="4137035"/>
            <a:chOff x="0" y="0"/>
            <a:chExt cx="10282040" cy="551604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0"/>
              <a:ext cx="10282040" cy="4180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12100"/>
                </a:lnSpc>
                <a:spcBef>
                  <a:spcPct val="0"/>
                </a:spcBef>
              </a:pPr>
              <a:r>
                <a:rPr lang="en-US" sz="11000" spc="330">
                  <a:solidFill>
                    <a:srgbClr val="352921"/>
                  </a:solidFill>
                  <a:latin typeface="Fira Sans Bold Bold"/>
                </a:rPr>
                <a:t>FUNCTION OVERVIEW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839771"/>
              <a:ext cx="1028204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spc="15">
                  <a:solidFill>
                    <a:srgbClr val="352921"/>
                  </a:solidFill>
                  <a:latin typeface="Fira Sans Light Bold"/>
                </a:rPr>
                <a:t>Look at what the highlight code can do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6710050" y="715096"/>
            <a:ext cx="1098500" cy="6272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215534"/>
            <a:ext cx="5834422" cy="1927966"/>
            <a:chOff x="0" y="0"/>
            <a:chExt cx="7779229" cy="257062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33350"/>
              <a:ext cx="7779229" cy="1547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1836B2"/>
                  </a:solidFill>
                  <a:latin typeface="Fira Sans Medium"/>
                </a:rPr>
                <a:t>RFID Reader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94347"/>
              <a:ext cx="777922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Will retrieve data from RFID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276083" y="1028700"/>
            <a:ext cx="1098500" cy="62720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63122" y="2790519"/>
            <a:ext cx="11424878" cy="47059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0652" y="9515874"/>
            <a:ext cx="16926697" cy="1542251"/>
            <a:chOff x="0" y="0"/>
            <a:chExt cx="58960502" cy="5372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8960500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960500">
                  <a:moveTo>
                    <a:pt x="57409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7409829" y="5372100"/>
                  </a:lnTo>
                  <a:lnTo>
                    <a:pt x="58960500" y="2686050"/>
                  </a:lnTo>
                  <a:lnTo>
                    <a:pt x="5740982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34026" r="0" b="0"/>
          <a:stretch>
            <a:fillRect/>
          </a:stretch>
        </p:blipFill>
        <p:spPr>
          <a:xfrm flipH="false" flipV="false" rot="0">
            <a:off x="1276083" y="1028700"/>
            <a:ext cx="1098500" cy="6272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450843"/>
            <a:ext cx="10573168" cy="538531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1226717" y="5997726"/>
            <a:ext cx="6380632" cy="1838431"/>
            <a:chOff x="0" y="0"/>
            <a:chExt cx="8507509" cy="245124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33350"/>
              <a:ext cx="8507509" cy="14279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959"/>
                </a:lnSpc>
                <a:spcBef>
                  <a:spcPct val="0"/>
                </a:spcBef>
              </a:pPr>
              <a:r>
                <a:rPr lang="en-US" sz="6399" spc="-127">
                  <a:solidFill>
                    <a:srgbClr val="1836B2"/>
                  </a:solidFill>
                  <a:latin typeface="Fira Sans Medium"/>
                </a:rPr>
                <a:t>WiFi Smart Config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74967"/>
              <a:ext cx="850750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15">
                  <a:solidFill>
                    <a:srgbClr val="000000"/>
                  </a:solidFill>
                  <a:latin typeface="Fira Sans Light"/>
                </a:rPr>
                <a:t>Will help user config ESP WiFi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DAFSw_zxZq0</dc:identifier>
  <dcterms:modified xsi:type="dcterms:W3CDTF">2011-08-01T06:04:30Z</dcterms:modified>
  <cp:revision>1</cp:revision>
  <dc:title>NT131</dc:title>
</cp:coreProperties>
</file>